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0"/>
  </p:notesMasterIdLst>
  <p:sldIdLst>
    <p:sldId id="358" r:id="rId2"/>
    <p:sldId id="393" r:id="rId3"/>
    <p:sldId id="394"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89" r:id="rId35"/>
    <p:sldId id="390" r:id="rId36"/>
    <p:sldId id="391" r:id="rId37"/>
    <p:sldId id="392" r:id="rId38"/>
    <p:sldId id="326"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2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10-Dec-23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10-Dec-23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10-Dec-23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10-Dec-23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10-Dec-23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10-Dec-23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10-Dec-23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10-Dec-23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10-Dec-23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10-Dec-23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B54CB27-8239-4545-8E89-1C2718E32895}"/>
              </a:ext>
            </a:extLst>
          </p:cNvPr>
          <p:cNvSpPr>
            <a:spLocks noGrp="1"/>
          </p:cNvSpPr>
          <p:nvPr>
            <p:ph type="title"/>
          </p:nvPr>
        </p:nvSpPr>
        <p:spPr>
          <a:xfrm>
            <a:off x="1234442" y="1213780"/>
            <a:ext cx="9601196" cy="1303867"/>
          </a:xfrm>
        </p:spPr>
        <p:txBody>
          <a:bodyPr>
            <a:normAutofit/>
          </a:bodyPr>
          <a:lstStyle/>
          <a:p>
            <a:r>
              <a:rPr lang="ru-RU" b="1" dirty="0" smtClean="0"/>
              <a:t>Хиландарски медицински кодекс</a:t>
            </a:r>
            <a:endParaRPr lang="en-US" dirty="0"/>
          </a:p>
        </p:txBody>
      </p:sp>
      <p:sp>
        <p:nvSpPr>
          <p:cNvPr id="7170" name="AutoShape 2" descr="Hilandarski medicinski kodeks - Kupindo.com (74484889)"/>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ilandarski medicinski kodeks - Kupindo.com (74484889)"/>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4" name="AutoShape 6" descr="Претрага - Digitalna BM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8" name="AutoShape 10" descr="Hilandarski medicinski kodeks N. 517 I-II (original i prevo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80" name="AutoShape 12" descr="Hilandarski medicinski kodeks N. 517 - Kupindo.com (69748877)"/>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82" name="Picture 14" descr="Hilandarski medicinski kodeks N. 517 - Kupindo.com (69748877)"/>
          <p:cNvPicPr>
            <a:picLocks noChangeAspect="1" noChangeArrowheads="1"/>
          </p:cNvPicPr>
          <p:nvPr/>
        </p:nvPicPr>
        <p:blipFill>
          <a:blip r:embed="rId2" cstate="print"/>
          <a:srcRect/>
          <a:stretch>
            <a:fillRect/>
          </a:stretch>
        </p:blipFill>
        <p:spPr bwMode="auto">
          <a:xfrm>
            <a:off x="4244251" y="2547258"/>
            <a:ext cx="2979510" cy="3618411"/>
          </a:xfrm>
          <a:prstGeom prst="rect">
            <a:avLst/>
          </a:prstGeom>
          <a:noFill/>
        </p:spPr>
      </p:pic>
    </p:spTree>
    <p:extLst>
      <p:ext uri="{BB962C8B-B14F-4D97-AF65-F5344CB8AC3E}">
        <p14:creationId xmlns=""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u-RU" dirty="0" smtClean="0"/>
              <a:t>Константин Афрички (XI век) латинизирао многе грчке списе, па међу њима и неке Галенове. Последња констатација јасно говори да се једним оваквим текстом могао служити и састављач нашег кодекса и да је из оваквог списа могао да унесе у српски превод и латинске изразе који су у то доба били већ одомаћени у научној методици.</a:t>
            </a:r>
          </a:p>
          <a:p>
            <a:r>
              <a:rPr lang="ru-RU" dirty="0" smtClean="0"/>
              <a:t> </a:t>
            </a:r>
          </a:p>
          <a:p>
            <a:pPr algn="just"/>
            <a:endParaRPr lang="en-US" dirty="0"/>
          </a:p>
        </p:txBody>
      </p:sp>
      <p:sp>
        <p:nvSpPr>
          <p:cNvPr id="4" name="Title 1"/>
          <p:cNvSpPr>
            <a:spLocks noGrp="1"/>
          </p:cNvSpPr>
          <p:nvPr>
            <p:ph type="title"/>
          </p:nvPr>
        </p:nvSpPr>
        <p:spPr/>
        <p:txBody>
          <a:bodyPr>
            <a:normAutofit fontScale="90000"/>
          </a:bodyPr>
          <a:lstStyle/>
          <a:p>
            <a:r>
              <a:rPr lang="ru-RU" dirty="0" smtClean="0"/>
              <a:t>Спис о познавању обољења по питању пулса</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Фармаколошки спис</a:t>
            </a:r>
            <a:endParaRPr lang="en-US" dirty="0"/>
          </a:p>
        </p:txBody>
      </p:sp>
      <p:sp>
        <p:nvSpPr>
          <p:cNvPr id="3" name="Content Placeholder 2"/>
          <p:cNvSpPr>
            <a:spLocks noGrp="1"/>
          </p:cNvSpPr>
          <p:nvPr>
            <p:ph idx="1"/>
          </p:nvPr>
        </p:nvSpPr>
        <p:spPr/>
        <p:txBody>
          <a:bodyPr/>
          <a:lstStyle/>
          <a:p>
            <a:pPr algn="just"/>
            <a:r>
              <a:rPr lang="ru-RU" dirty="0" smtClean="0"/>
              <a:t>Овај спис је најопширнији и садржи опис 147 лекова. Ови су распоређени по азбучном реду и за свако слово постоји у почетку поглавља индекс. У овоме постоје одступања само у додацима који се налазе на крају списа. При овоме је значајно да се спомене да је 14 лекова написано по двапут, а један и трипут (таркоса – 202).</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u-RU" dirty="0" smtClean="0"/>
              <a:t>Овај спис садржи описе лекова који се помињу у Диоскуридовом Кодексу српске болнице у Цариграду, али да се у њему налазе описи лекова који се не помињу у поменутом зборнику. Овом приликом нећемо се упуштати у веће коментаре у вези са пореклом Фармаколошког списа. Он садржи и одломке из Диоскуридовог Кодекса, сама чињеница што се у њему налази маса латинских медицинских израза говорила би да се његов састављач морао служити неким списом написаним на латинском језику.</a:t>
            </a:r>
            <a:endParaRPr lang="en-US" dirty="0"/>
          </a:p>
        </p:txBody>
      </p:sp>
      <p:sp>
        <p:nvSpPr>
          <p:cNvPr id="4" name="Title 1"/>
          <p:cNvSpPr>
            <a:spLocks noGrp="1"/>
          </p:cNvSpPr>
          <p:nvPr>
            <p:ph type="title"/>
          </p:nvPr>
        </p:nvSpPr>
        <p:spPr/>
        <p:txBody>
          <a:bodyPr/>
          <a:lstStyle/>
          <a:p>
            <a:r>
              <a:rPr lang="sr-Cyrl-RS" dirty="0" smtClean="0"/>
              <a:t>Фармаколошки спис</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ru-RU" dirty="0" smtClean="0"/>
              <a:t>Поред упоредних испитивања спроведених са Диоскуридовим Кодексом, ми смо у току даљег рада на испитивању Хиландарског медицинског кодекса вршили слична испитивања и са још неким фармаколошким списима. За ово смо искористили наш боравак у Паризу 1960. године. Упоређујући наш спис са списом Цирца Инстанс Јована Платеариуса као и са Рецетарио Медицинале Фиорентино, првом фармакопејом у свету, коју је издало 1498. године Удружење лекара и апотекара града Фиренце, установили смо да са последњим он има више сличности него са првим, премдасе и у првом говори о истим лековима.</a:t>
            </a:r>
            <a:endParaRPr lang="en-US" dirty="0"/>
          </a:p>
        </p:txBody>
      </p:sp>
      <p:sp>
        <p:nvSpPr>
          <p:cNvPr id="4" name="Title 1"/>
          <p:cNvSpPr>
            <a:spLocks noGrp="1"/>
          </p:cNvSpPr>
          <p:nvPr>
            <p:ph type="title"/>
          </p:nvPr>
        </p:nvSpPr>
        <p:spPr/>
        <p:txBody>
          <a:bodyPr/>
          <a:lstStyle/>
          <a:p>
            <a:r>
              <a:rPr lang="sr-Cyrl-RS" dirty="0" smtClean="0"/>
              <a:t>Фармаколошки спис</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При овоме установили смо да се неки одломци из списа Цирца Инстанс налазе и у нашем Фармаколошком спису. Затим, карактеристично је још да се спомене за наш спис да су у њему описи лекова у већини случајева краћи и мањи број од Цирца Инстанс, па се зато често пута добија утисак да он представља извод или неки прерађени фармаколошки спис. Последња констатација ишла би у прилог и претпоставци да би се он могао сматрати пре оригиналним списом, него директним преводом неког списа. </a:t>
            </a:r>
            <a:endParaRPr lang="en-US" dirty="0"/>
          </a:p>
        </p:txBody>
      </p:sp>
      <p:sp>
        <p:nvSpPr>
          <p:cNvPr id="4" name="Title 1"/>
          <p:cNvSpPr>
            <a:spLocks noGrp="1"/>
          </p:cNvSpPr>
          <p:nvPr>
            <p:ph type="title"/>
          </p:nvPr>
        </p:nvSpPr>
        <p:spPr/>
        <p:txBody>
          <a:bodyPr/>
          <a:lstStyle/>
          <a:p>
            <a:r>
              <a:rPr lang="sr-Cyrl-RS" dirty="0" smtClean="0"/>
              <a:t>Фармаколошки спис</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Сличан опис лекова ми смо нашли и у неким списима доцнијег датума (Н. Лемерy-а и Ц. Дуранте-а) који су исто тако далеко општирнији од нашег Фармаколошког списа. У сваком случају, за сада је врло тешко донети закључке којим се све списима, поред већ наведених, служио састављач нашег кодекса, али горе споменуте чињенице намећу нам озбиљну претпоставку да би се наш Фармаколошки спис могао сматрати и оригиналним списом. </a:t>
            </a:r>
            <a:endParaRPr lang="en-US" dirty="0"/>
          </a:p>
        </p:txBody>
      </p:sp>
      <p:sp>
        <p:nvSpPr>
          <p:cNvPr id="4" name="Title 1"/>
          <p:cNvSpPr>
            <a:spLocks noGrp="1"/>
          </p:cNvSpPr>
          <p:nvPr>
            <p:ph type="title"/>
          </p:nvPr>
        </p:nvSpPr>
        <p:spPr/>
        <p:txBody>
          <a:bodyPr/>
          <a:lstStyle/>
          <a:p>
            <a:r>
              <a:rPr lang="sr-Cyrl-RS" dirty="0" smtClean="0"/>
              <a:t>Фармаколошки спис</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Сасвим је разумљиво да он не садржи никаква нова медицинска открића као и сви списи овакве врсте средњовековне медицине. Заједно са поглављима о припремању масти и пилула, Фармаколошки спис из Хиландарског медицинског кодекса представљао би, у данашњем смислу, комплетну фармакопеју. Због свега овога он би се могао сматрати не само првом српском, већ истовремено и најстаријом словенском фармакопејом написаном на народном језику.</a:t>
            </a:r>
            <a:endParaRPr lang="en-US" dirty="0"/>
          </a:p>
        </p:txBody>
      </p:sp>
      <p:sp>
        <p:nvSpPr>
          <p:cNvPr id="4" name="Title 1"/>
          <p:cNvSpPr>
            <a:spLocks noGrp="1"/>
          </p:cNvSpPr>
          <p:nvPr>
            <p:ph type="title"/>
          </p:nvPr>
        </p:nvSpPr>
        <p:spPr/>
        <p:txBody>
          <a:bodyPr/>
          <a:lstStyle/>
          <a:p>
            <a:r>
              <a:rPr lang="sr-Cyrl-RS" dirty="0" smtClean="0"/>
              <a:t>Фармаколошки спис</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отровима</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у једном поглављу од листа 159–166. То је научни спис који је намењен лекару („А ти враче када видиш такову воду...“). На више места у спису се спомиње Гален. Последња чињеница наводи нас на претпоставку да овај спис садржи одломке познатог Галеновог списа О отровима. Осим овога он се позива и на друге ауторе.</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од листа 61–73, и он је намењен лекару. У њему се говори о куги, богињама и морбилима.</a:t>
            </a:r>
          </a:p>
          <a:p>
            <a:pPr algn="just"/>
            <a:r>
              <a:rPr lang="ru-RU" dirty="0" smtClean="0"/>
              <a:t>Тумачење етиологије ових обољења засновано је на класичној Галеновој мијазматичној теорији, а садржи и гледишта Хипократа. Споменута гледишта постојала су у науци до XVII века и доцније што видимо из списа Мориса издатог 1668. године. Осим овога у њему се говори о козмичком утицају на настајање епидемија. Ово схватање је доста дуго постојало и у европској научној медицини.</a:t>
            </a:r>
          </a:p>
          <a:p>
            <a:pPr algn="just"/>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normAutofit lnSpcReduction="10000"/>
          </a:bodyPr>
          <a:lstStyle/>
          <a:p>
            <a:pPr algn="just"/>
            <a:r>
              <a:rPr lang="ru-RU" dirty="0" smtClean="0"/>
              <a:t>У овом спису су врло занимљива места која се односе на гледишта медицинске науке у време постанка списа у вези са заразним болестима од којих су нека постојала у науци све до великих Пастерових открића закона инфекције. Несумњиво је да су од њих најзанимљивија она која се односе на схватање да постоји група прилепчивих обољења, као и нека гледишта о епидемиологији куге која исто тако имају своју научну подлогу и са гледишта савремене медицине, а то је тврђење да је највећи број обољења од куге, када се она јави преко лета, па према овоме и да су тада најтеже последице од њеног харања.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Цркве и манастири одувек су представљали стециште најразличитијих могућих знања а у њима и око њих налазили су се најученији људи свог доба. Поред тога што су били божије куће, храмови су представљали и куће науке. Стваран током више векова а откривен тек средином прошлог, Хиландарски медицински кодекс представља једно такво сведочанство.</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normAutofit fontScale="92500"/>
          </a:bodyPr>
          <a:lstStyle/>
          <a:p>
            <a:pPr algn="just"/>
            <a:r>
              <a:rPr lang="ru-RU" dirty="0" smtClean="0"/>
              <a:t>Исто тако је врло занимљиво гледиште које се односи на предузимање мера за спречавање преношења куге. За нас је оно утолико значајније што се учење Ђиролама Фракастра (Де цонтагионе ет цонтагиосис морбис) да се заразна обољења преносе од оболелих на здраве у медицинској науци јавља 1546. године, у време преписивања Хиландарског медицинског кодекса. </a:t>
            </a:r>
            <a:endParaRPr lang="sr-Latn-RS" dirty="0" smtClean="0"/>
          </a:p>
          <a:p>
            <a:pPr algn="just"/>
            <a:r>
              <a:rPr lang="ru-RU" dirty="0" smtClean="0"/>
              <a:t>Ово гледиште било је од револуционарног значаја за даљу борбу против епидемија, јер под утицајем овог учења почињу да се користе карантини за борбу противу заразних болести који ће у њиховом сузбијању имати врло значајну улогу.</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normAutofit lnSpcReduction="10000"/>
          </a:bodyPr>
          <a:lstStyle/>
          <a:p>
            <a:pPr algn="just"/>
            <a:r>
              <a:rPr lang="ru-RU" dirty="0" smtClean="0"/>
              <a:t>Поред овога постоје још нека гледишта у овоме спису која су се користила у борби противу инфективних обољења, чак и до прве половине XIX века, а то су: употреба сирћета за дезинфекцију код куге, као и мирисање пријатних мириса. Исте ове мере за сузбијање куге препоручивао је и Шрауд, председник Аустријске царске комисије за сузбијање Иришке куге у Срему 1795. године, док је све до укидања Земунског контумаца новац примљен за продату робу од турских поданика стављан у суд са сирћетом и одатле узиман са штипаљкама и даван продавцу, аустријском поданику.</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lstStyle/>
          <a:p>
            <a:pPr algn="just"/>
            <a:r>
              <a:rPr lang="ru-RU" dirty="0" smtClean="0"/>
              <a:t>Из свега овога произилази да Спис о заразним болестима по својој научној вредности спада међу најзначајније списе Хиландарског медицинског кодекса. Он најубедљивије говори да је његов састављач познавао најсавременија гледишта тадашње медицинске науке.</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заразним болестима</a:t>
            </a:r>
            <a:endParaRPr lang="en-US" dirty="0"/>
          </a:p>
        </p:txBody>
      </p:sp>
      <p:sp>
        <p:nvSpPr>
          <p:cNvPr id="3" name="Content Placeholder 2"/>
          <p:cNvSpPr>
            <a:spLocks noGrp="1"/>
          </p:cNvSpPr>
          <p:nvPr>
            <p:ph idx="1"/>
          </p:nvPr>
        </p:nvSpPr>
        <p:spPr/>
        <p:txBody>
          <a:bodyPr/>
          <a:lstStyle/>
          <a:p>
            <a:pPr algn="just"/>
            <a:r>
              <a:rPr lang="ru-RU" dirty="0" smtClean="0"/>
              <a:t>Због изванредно тачно описане клиничке слике заразних обољења и споменутих гледишта о значају профилаксе у сузбијању заразних болести, епидемиологији куге итд., он је од особитог значаја за науку. Судећи по материји и латинској терминологији коју садржи, он је постао под утицајем западњачке медицине.</a:t>
            </a:r>
          </a:p>
          <a:p>
            <a:r>
              <a:rPr lang="ru-RU" dirty="0" smtClean="0"/>
              <a:t>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Спис о утврђивању болести помоћу мокраће (уроскопији)</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на листовима 138–147 и 175–182 (Сл. Бр. 2). То је један од опширнијих списа у нашем кодексу. Ако се полази од тога да је у средњем веку ово био најраширенији приручник и да без њега није могао бити ни један лекар, онда је то сасвим разумљиво.</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маларији</a:t>
            </a:r>
            <a:endParaRPr lang="en-US" dirty="0"/>
          </a:p>
        </p:txBody>
      </p:sp>
      <p:sp>
        <p:nvSpPr>
          <p:cNvPr id="3" name="Content Placeholder 2"/>
          <p:cNvSpPr>
            <a:spLocks noGrp="1"/>
          </p:cNvSpPr>
          <p:nvPr>
            <p:ph idx="1"/>
          </p:nvPr>
        </p:nvSpPr>
        <p:spPr/>
        <p:txBody>
          <a:bodyPr/>
          <a:lstStyle/>
          <a:p>
            <a:pPr algn="just"/>
            <a:r>
              <a:rPr lang="sr-Cyrl-RS" dirty="0" smtClean="0"/>
              <a:t>Овај спис налази се од листа 103–110. Тако се у њему вели: „Постоје три грознице које настају због велике гњилости (колере). Једна од њих ухвати само један дан, друга сваког дана, а трећа сваког другог. Последња је најлакша. Грозница настаје углавном због распадања материје у организму (гњилости) и накупљања флегме. Због тога што се последња нагомилава те долази до појаве обољења од грознице.“</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Списи о припремању лекова</a:t>
            </a:r>
            <a:endParaRPr lang="en-US" dirty="0"/>
          </a:p>
        </p:txBody>
      </p:sp>
      <p:sp>
        <p:nvSpPr>
          <p:cNvPr id="3" name="Content Placeholder 2"/>
          <p:cNvSpPr>
            <a:spLocks noGrp="1"/>
          </p:cNvSpPr>
          <p:nvPr>
            <p:ph idx="1"/>
          </p:nvPr>
        </p:nvSpPr>
        <p:spPr/>
        <p:txBody>
          <a:bodyPr/>
          <a:lstStyle/>
          <a:p>
            <a:pPr algn="just"/>
            <a:r>
              <a:rPr lang="ru-RU" dirty="0" smtClean="0"/>
              <a:t>У списима који се односе на припремање лекова говори се о различитим начинима њихове употребе и међу њима су најзначајнији они који се односе на упутства за састављање масти (л. 168–190), припремање пилула (л. 81), емпластра (л. 190–191) и припремање сирупа. У последњем се говори углавном о упутствима за употребу лекова.</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Спис о обољењу каузос (пегавом тифусу?)</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на листу 114–116.</a:t>
            </a:r>
          </a:p>
          <a:p>
            <a:pPr algn="just">
              <a:buNone/>
            </a:pPr>
            <a:r>
              <a:rPr lang="ru-RU" dirty="0" smtClean="0"/>
              <a:t> </a:t>
            </a:r>
          </a:p>
          <a:p>
            <a:pPr algn="just"/>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акутним огњицама</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од листа 77–128. (Сл. бр. 4). У њему се врло опширно говори о патогенези и терапији огњица.</a:t>
            </a:r>
          </a:p>
          <a:p>
            <a:pPr algn="just"/>
            <a:r>
              <a:rPr lang="ru-RU" dirty="0" smtClean="0"/>
              <a:t> </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пуштању крви</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на листу 11–14. У њему су дата упутства како треба пуштати крв у сва четири доба годишња. Он је краће садржине.</a:t>
            </a:r>
          </a:p>
          <a:p>
            <a:r>
              <a:rPr lang="ru-RU" dirty="0" smtClean="0"/>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У епохи средњег века који је многе народе и државе обавио црним плаштом бескрајних ратова, болести, фанатизма и насиља, а када је српска државност таворила у подрумима цркава и манастира преживљавајући једино на сећању о славној прошлости овековеченој у записима и знањима свештенства Српске православне цркве, настао је Хиландарски медицински кодекс – </a:t>
            </a:r>
            <a:r>
              <a:rPr lang="ru-RU" b="1" dirty="0" smtClean="0"/>
              <a:t>најстарија српска и словенска фармакопеја написана на народном језику</a:t>
            </a:r>
            <a:r>
              <a:rPr lang="ru-RU" dirty="0" smtClean="0"/>
              <a: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Спис о цревним инфективним обољењима</a:t>
            </a:r>
            <a:endParaRPr lang="en-US" dirty="0"/>
          </a:p>
        </p:txBody>
      </p:sp>
      <p:sp>
        <p:nvSpPr>
          <p:cNvPr id="3" name="Content Placeholder 2"/>
          <p:cNvSpPr>
            <a:spLocks noGrp="1"/>
          </p:cNvSpPr>
          <p:nvPr>
            <p:ph idx="1"/>
          </p:nvPr>
        </p:nvSpPr>
        <p:spPr/>
        <p:txBody>
          <a:bodyPr/>
          <a:lstStyle/>
          <a:p>
            <a:pPr algn="just"/>
            <a:r>
              <a:rPr lang="ru-RU" dirty="0" smtClean="0"/>
              <a:t>Овај спис налази се на листу 98–100.</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Практична медицина</a:t>
            </a:r>
            <a:endParaRPr lang="en-US" dirty="0"/>
          </a:p>
        </p:txBody>
      </p:sp>
      <p:sp>
        <p:nvSpPr>
          <p:cNvPr id="3" name="Content Placeholder 2"/>
          <p:cNvSpPr>
            <a:spLocks noGrp="1"/>
          </p:cNvSpPr>
          <p:nvPr>
            <p:ph idx="1"/>
          </p:nvPr>
        </p:nvSpPr>
        <p:spPr/>
        <p:txBody>
          <a:bodyPr/>
          <a:lstStyle/>
          <a:p>
            <a:pPr algn="just"/>
            <a:r>
              <a:rPr lang="ru-RU" dirty="0" smtClean="0"/>
              <a:t>У ово поглавље сврстали смо сву материју која се односи на лечење и она обухвата готово све гране практичне медицине.</a:t>
            </a:r>
          </a:p>
          <a:p>
            <a:r>
              <a:rPr lang="ru-RU" dirty="0" smtClean="0"/>
              <a:t>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лекарској етици</a:t>
            </a:r>
            <a:endParaRPr lang="en-US" dirty="0"/>
          </a:p>
        </p:txBody>
      </p:sp>
      <p:sp>
        <p:nvSpPr>
          <p:cNvPr id="3" name="Content Placeholder 2"/>
          <p:cNvSpPr>
            <a:spLocks noGrp="1"/>
          </p:cNvSpPr>
          <p:nvPr>
            <p:ph idx="1"/>
          </p:nvPr>
        </p:nvSpPr>
        <p:spPr/>
        <p:txBody>
          <a:bodyPr/>
          <a:lstStyle/>
          <a:p>
            <a:r>
              <a:rPr lang="ru-RU" dirty="0" smtClean="0"/>
              <a:t>У Хиландарском медицинском кодексу сачувана су два списа о лекарској етици. Од ова два списа нарочито је занимљив последњи, јер се у њему говори не само о лекарској етици већ и о дужности лекара да сузбија надрилекарство, па је због тога он занимљив за нас и са те стране. Ова околност представља најубедљивији доказ да је аутор Хиландарског медицинског кодекса био лекар високе стручне спреме. То је разлог што ћемо овде приказати његову садржину у слободном преводу.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лекарској етици</a:t>
            </a:r>
            <a:endParaRPr lang="en-US" dirty="0"/>
          </a:p>
        </p:txBody>
      </p:sp>
      <p:sp>
        <p:nvSpPr>
          <p:cNvPr id="3" name="Content Placeholder 2"/>
          <p:cNvSpPr>
            <a:spLocks noGrp="1"/>
          </p:cNvSpPr>
          <p:nvPr>
            <p:ph idx="1"/>
          </p:nvPr>
        </p:nvSpPr>
        <p:spPr/>
        <p:txBody>
          <a:bodyPr/>
          <a:lstStyle/>
          <a:p>
            <a:pPr algn="just"/>
            <a:r>
              <a:rPr lang="ru-RU" dirty="0" smtClean="0"/>
              <a:t>Овај спис је део списа о пулсу и он се налази на листу 3. Његов наслов преведен на данашњи српски језик гласио би: Савет лекару како треба да поступа када долази да прегледа болесника. У њему се види да лекар не треба одмах по доласку да приступи прегледу болесника и пипању пулса. Он је дужан да претходно узме све податке у вези са боловањем болесника (анамнеза).</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лекарској етици</a:t>
            </a:r>
            <a:endParaRPr lang="en-US" dirty="0"/>
          </a:p>
        </p:txBody>
      </p:sp>
      <p:sp>
        <p:nvSpPr>
          <p:cNvPr id="3" name="Content Placeholder 2"/>
          <p:cNvSpPr>
            <a:spLocks noGrp="1"/>
          </p:cNvSpPr>
          <p:nvPr>
            <p:ph idx="1"/>
          </p:nvPr>
        </p:nvSpPr>
        <p:spPr/>
        <p:txBody>
          <a:bodyPr/>
          <a:lstStyle/>
          <a:p>
            <a:pPr algn="just"/>
            <a:r>
              <a:rPr lang="ru-RU" dirty="0" smtClean="0"/>
              <a:t>Ово је неопходно потребно зато што се само на основу пулса не може поставити исправна дијагноза. Пошто свако узрујавање утиче на промену пулса, он је дужан да што обазривије поступи при прегледу болесника. Осим овога, он се не сме збунити од присутних пријатеља болесникових који су дошли да га обиђу. При овоме лекар не сме да буде лаком на новац и да га то руководи при лечењу болесника, него љубав према човеку коме је позван да помогне.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Спис о лекарској етици</a:t>
            </a:r>
            <a:endParaRPr lang="en-US" dirty="0"/>
          </a:p>
        </p:txBody>
      </p:sp>
      <p:sp>
        <p:nvSpPr>
          <p:cNvPr id="3" name="Content Placeholder 2"/>
          <p:cNvSpPr>
            <a:spLocks noGrp="1"/>
          </p:cNvSpPr>
          <p:nvPr>
            <p:ph idx="1"/>
          </p:nvPr>
        </p:nvSpPr>
        <p:spPr/>
        <p:txBody>
          <a:bodyPr>
            <a:normAutofit fontScale="92500"/>
          </a:bodyPr>
          <a:lstStyle/>
          <a:p>
            <a:r>
              <a:rPr lang="ru-RU" dirty="0" smtClean="0"/>
              <a:t>Пошто се врло често догађа да укућани траже помоћ за болесника од разних надрилекара, може се догодити да овакав начин лечења погорша његово стање. То је разлог што лекар мора увек рачунати на ову могућност. Добијање оваквих обавештења отежава и појава што укућани покушавају готово увек да то прикрију од лекара. Због овога он мора сам да се постара још одмах по доласку у кућу болесника да ово пронађе. У случају да нађе лекове („билије“) које је препоручио надрилекар, то одмах мора рећи болеснику („Јегда видиш неку траву... и реци јему ево што ти је...“) и опоменути га да је то разлог што му се болест погоршала.</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Значај Кодекса</a:t>
            </a:r>
            <a:endParaRPr lang="en-US" dirty="0"/>
          </a:p>
        </p:txBody>
      </p:sp>
      <p:sp>
        <p:nvSpPr>
          <p:cNvPr id="3" name="Content Placeholder 2"/>
          <p:cNvSpPr>
            <a:spLocks noGrp="1"/>
          </p:cNvSpPr>
          <p:nvPr>
            <p:ph idx="1"/>
          </p:nvPr>
        </p:nvSpPr>
        <p:spPr/>
        <p:txBody>
          <a:bodyPr/>
          <a:lstStyle/>
          <a:p>
            <a:pPr algn="just"/>
            <a:r>
              <a:rPr lang="ru-RU" dirty="0" smtClean="0"/>
              <a:t>Значај Кодекса и јесте управо у томе што његово постојање разбија стереотипе о средњовековном лечењу за које се увек лаички претпоставља да су га вршиле врачаре методом кувања крила од шишмиша или репом од пацова. Ови текстови доказују да се медицина заиста развијала и да није била базирана на враџбинама.</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Значај Кодекса</a:t>
            </a:r>
            <a:endParaRPr lang="en-US" dirty="0"/>
          </a:p>
        </p:txBody>
      </p:sp>
      <p:sp>
        <p:nvSpPr>
          <p:cNvPr id="3" name="Content Placeholder 2"/>
          <p:cNvSpPr>
            <a:spLocks noGrp="1"/>
          </p:cNvSpPr>
          <p:nvPr>
            <p:ph idx="1"/>
          </p:nvPr>
        </p:nvSpPr>
        <p:spPr/>
        <p:txBody>
          <a:bodyPr/>
          <a:lstStyle/>
          <a:p>
            <a:pPr algn="just"/>
            <a:r>
              <a:rPr lang="ru-RU" dirty="0" smtClean="0"/>
              <a:t>Сведочанство томе, поред тога што се одређени савети и дан данас примењују, јесте можда понајвише садржано у последњем спису Кодекса – </a:t>
            </a:r>
            <a:r>
              <a:rPr lang="ru-RU" b="1" dirty="0" smtClean="0"/>
              <a:t>Спису о лекарској етици</a:t>
            </a:r>
            <a:r>
              <a:rPr lang="ru-RU" dirty="0" smtClean="0"/>
              <a:t>. Сви списи Кодекса се често позивају како на Хипократа тако и на тада најпризнатије лекаре из различитих сфера, али последњи спис посебно је занимљив будући се у њему, између осталог, говори и о дужности лекара да </a:t>
            </a:r>
            <a:r>
              <a:rPr lang="ru-RU" b="1" dirty="0" smtClean="0"/>
              <a:t>сузбија надрилекарство</a:t>
            </a:r>
            <a:r>
              <a:rPr lang="ru-RU" dirty="0" smtClean="0"/>
              <a:t>.</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buFont typeface="Wingdings 3" panose="05040102010807070707" pitchFamily="18" charset="2"/>
              <a:buNone/>
            </a:pPr>
            <a:r>
              <a:rPr lang="sr-Cyrl-RS" dirty="0">
                <a:latin typeface="Times New Roman" panose="02020603050405020304" pitchFamily="18" charset="0"/>
                <a:cs typeface="Times New Roman" panose="02020603050405020304" pitchFamily="18" charset="0"/>
              </a:rPr>
              <a:t>                          </a:t>
            </a:r>
            <a:r>
              <a:rPr lang="sr-Cyrl-RS" dirty="0">
                <a:latin typeface="Calibri" panose="020F0502020204030204" pitchFamily="34" charset="0"/>
                <a:cs typeface="Calibri" panose="020F0502020204030204" pitchFamily="34" charset="0"/>
              </a:rPr>
              <a:t>ХВАЛА НА ПАЖЊИ</a:t>
            </a:r>
            <a:r>
              <a:rPr lang="sr-Latn-RS"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175077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0745" y="1058091"/>
            <a:ext cx="9601196" cy="4781005"/>
          </a:xfrm>
        </p:spPr>
        <p:txBody>
          <a:bodyPr>
            <a:normAutofit/>
          </a:bodyPr>
          <a:lstStyle/>
          <a:p>
            <a:pPr algn="just"/>
            <a:r>
              <a:rPr lang="ru-RU" b="1" dirty="0" smtClean="0"/>
              <a:t>Хиландарски медицински кодекс</a:t>
            </a:r>
            <a:r>
              <a:rPr lang="ru-RU" dirty="0" smtClean="0"/>
              <a:t> је </a:t>
            </a:r>
            <a:r>
              <a:rPr lang="ru-RU" dirty="0" smtClean="0"/>
              <a:t>средњовековни</a:t>
            </a:r>
            <a:r>
              <a:rPr lang="ru-RU" dirty="0" smtClean="0"/>
              <a:t> рукопис у којем су сабрани списи европске медицинске науке а који је 1952. године у библиотеци манастира </a:t>
            </a:r>
            <a:r>
              <a:rPr lang="ru-RU" dirty="0" smtClean="0"/>
              <a:t>Хиландар</a:t>
            </a:r>
            <a:r>
              <a:rPr lang="ru-RU" dirty="0" smtClean="0"/>
              <a:t> открио Ђорђе Сп. </a:t>
            </a:r>
            <a:r>
              <a:rPr lang="ru-RU" dirty="0" smtClean="0"/>
              <a:t>Радојичић</a:t>
            </a:r>
            <a:r>
              <a:rPr lang="sr-Latn-RS" dirty="0" smtClean="0"/>
              <a:t>.</a:t>
            </a:r>
          </a:p>
          <a:p>
            <a:pPr algn="just"/>
            <a:r>
              <a:rPr lang="ru-RU" dirty="0" smtClean="0"/>
              <a:t>Значајан </a:t>
            </a:r>
            <a:r>
              <a:rPr lang="ru-RU" dirty="0" smtClean="0"/>
              <a:t>је утолико што је то једини до сада познати примерак велике збирке медицинских списа Салернски-монпељеске школе написане на старосрпском (српска редакције старословенског) народном језику.</a:t>
            </a:r>
          </a:p>
          <a:p>
            <a:pPr algn="just"/>
            <a:r>
              <a:rPr lang="ru-RU" dirty="0" smtClean="0"/>
              <a:t>Претпоставља се да је Хиландарски медицински кодекс настао у XV или почетком XVI века, мада су поједини списи знатно старији. Аутор дела није утврђен. Претпоставља се да их је било више</a:t>
            </a:r>
            <a:r>
              <a:rPr lang="ru-RU" dirty="0" smtClean="0"/>
              <a:t>.</a:t>
            </a:r>
            <a:endParaRPr lang="ru-RU" dirty="0" smtClean="0"/>
          </a:p>
          <a:p>
            <a:endParaRPr lang="en-US" dirty="0"/>
          </a:p>
        </p:txBody>
      </p:sp>
    </p:spTree>
    <p:extLst>
      <p:ext uri="{BB962C8B-B14F-4D97-AF65-F5344CB8AC3E}">
        <p14:creationId xmlns="" xmlns:p14="http://schemas.microsoft.com/office/powerpoint/2010/main" val="104133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705394"/>
            <a:ext cx="9601196" cy="5447212"/>
          </a:xfrm>
        </p:spPr>
        <p:txBody>
          <a:bodyPr>
            <a:normAutofit fontScale="77500" lnSpcReduction="20000"/>
          </a:bodyPr>
          <a:lstStyle/>
          <a:p>
            <a:pPr algn="just"/>
            <a:r>
              <a:rPr lang="ru-RU" dirty="0" smtClean="0"/>
              <a:t>После опсежних припрема и истраживања </a:t>
            </a:r>
            <a:r>
              <a:rPr lang="ru-RU" dirty="0" smtClean="0"/>
              <a:t>1980</a:t>
            </a:r>
            <a:r>
              <a:rPr lang="sr-Latn-RS" dirty="0" smtClean="0"/>
              <a:t>. </a:t>
            </a:r>
            <a:r>
              <a:rPr lang="ru-RU" dirty="0" smtClean="0"/>
              <a:t>године </a:t>
            </a:r>
            <a:r>
              <a:rPr lang="ru-RU" dirty="0" smtClean="0"/>
              <a:t>је објављено фототипско издање хиландарског рукописа са 414 страна факсимила (са поговором професора књижевности Васе Милинчевића), а девет година касније, објављена је транскрипција рукописа и превод </a:t>
            </a:r>
            <a:r>
              <a:rPr lang="ru-RU" dirty="0" smtClean="0"/>
              <a:t>старословенског</a:t>
            </a:r>
            <a:r>
              <a:rPr lang="sr-Latn-RS" dirty="0" smtClean="0"/>
              <a:t> </a:t>
            </a:r>
            <a:r>
              <a:rPr lang="ru-RU" dirty="0" smtClean="0"/>
              <a:t>текста </a:t>
            </a:r>
            <a:r>
              <a:rPr lang="ru-RU" dirty="0" smtClean="0"/>
              <a:t>на савремени </a:t>
            </a:r>
            <a:r>
              <a:rPr lang="ru-RU" dirty="0" smtClean="0"/>
              <a:t>српски</a:t>
            </a:r>
            <a:r>
              <a:rPr lang="sr-Latn-RS" dirty="0" smtClean="0"/>
              <a:t> </a:t>
            </a:r>
            <a:r>
              <a:rPr lang="ru-RU" dirty="0" smtClean="0"/>
              <a:t>са </a:t>
            </a:r>
            <a:r>
              <a:rPr lang="ru-RU" dirty="0" smtClean="0"/>
              <a:t>уводним студијама посвећеним историји српске средњовековне медицине. Списи Хиландарског медицинског кодекса обухватају</a:t>
            </a:r>
            <a:r>
              <a:rPr lang="ru-RU" dirty="0" smtClean="0"/>
              <a:t>:</a:t>
            </a:r>
            <a:endParaRPr lang="sr-Latn-RS" dirty="0" smtClean="0"/>
          </a:p>
          <a:p>
            <a:pPr>
              <a:buNone/>
            </a:pPr>
            <a:endParaRPr lang="ru-RU" dirty="0" smtClean="0"/>
          </a:p>
          <a:p>
            <a:r>
              <a:rPr lang="ru-RU" dirty="0" smtClean="0"/>
              <a:t>дијагностику</a:t>
            </a:r>
          </a:p>
          <a:p>
            <a:r>
              <a:rPr lang="ru-RU" dirty="0" smtClean="0"/>
              <a:t>списе о заразним болестима</a:t>
            </a:r>
          </a:p>
          <a:p>
            <a:r>
              <a:rPr lang="ru-RU" dirty="0" smtClean="0"/>
              <a:t>фармаколошке списе</a:t>
            </a:r>
          </a:p>
          <a:p>
            <a:r>
              <a:rPr lang="ru-RU" dirty="0" smtClean="0"/>
              <a:t>списе о сложеним лековима</a:t>
            </a:r>
          </a:p>
          <a:p>
            <a:r>
              <a:rPr lang="ru-RU" dirty="0" smtClean="0"/>
              <a:t>фармакотерапију</a:t>
            </a:r>
          </a:p>
          <a:p>
            <a:r>
              <a:rPr lang="ru-RU" dirty="0" smtClean="0"/>
              <a:t>спис о флеботомија</a:t>
            </a:r>
          </a:p>
          <a:p>
            <a:r>
              <a:rPr lang="ru-RU" dirty="0" smtClean="0"/>
              <a:t>спис из педијатрије</a:t>
            </a:r>
          </a:p>
          <a:p>
            <a:r>
              <a:rPr lang="ru-RU" dirty="0" smtClean="0"/>
              <a:t>токсиколошки спис</a:t>
            </a:r>
          </a:p>
          <a:p>
            <a:pPr>
              <a:buNone/>
            </a:pPr>
            <a:r>
              <a:rPr lang="ru-RU" dirty="0" smtClean="0"/>
              <a:t>Књига је снабдевена и речником најважнијих термина који се појављују у тексту, с тим што су упоредо дати старословенски термини и њихови српски и латински пандани.</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3683726"/>
            <a:ext cx="9601196" cy="2192142"/>
          </a:xfrm>
        </p:spPr>
        <p:txBody>
          <a:bodyPr>
            <a:normAutofit/>
          </a:bodyPr>
          <a:lstStyle/>
          <a:p>
            <a:r>
              <a:rPr lang="ru-RU" dirty="0" smtClean="0"/>
              <a:t> Хиландарски медицински кодекс не садржи само списе који се по начину обраде и обимности могу с правом сматрати медицинским монографијама, већ садржи и мање списе у којима се такође обрађују питања из посебних медицинских дисциплина. Последње се нарочито односи на поглавља из практичне медицине.</a:t>
            </a:r>
            <a:endParaRPr lang="en-US" dirty="0"/>
          </a:p>
        </p:txBody>
      </p:sp>
      <p:sp>
        <p:nvSpPr>
          <p:cNvPr id="1026" name="AutoShape 2" descr="Hilandarski medicinski kodeks i srpska srednjovekovna medici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ilandarski medicinski kodeks i srpska srednjovekovna medicina"/>
          <p:cNvPicPr>
            <a:picLocks noChangeAspect="1" noChangeArrowheads="1"/>
          </p:cNvPicPr>
          <p:nvPr/>
        </p:nvPicPr>
        <p:blipFill>
          <a:blip r:embed="rId2"/>
          <a:srcRect/>
          <a:stretch>
            <a:fillRect/>
          </a:stretch>
        </p:blipFill>
        <p:spPr bwMode="auto">
          <a:xfrm>
            <a:off x="3538855" y="550816"/>
            <a:ext cx="4677682" cy="304146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640080"/>
            <a:ext cx="9601196" cy="1645919"/>
          </a:xfrm>
        </p:spPr>
        <p:txBody>
          <a:bodyPr>
            <a:normAutofit fontScale="90000"/>
          </a:bodyPr>
          <a:lstStyle/>
          <a:p>
            <a:r>
              <a:rPr lang="ru-RU" dirty="0" smtClean="0"/>
              <a:t>Спис </a:t>
            </a:r>
            <a:r>
              <a:rPr lang="ru-RU" dirty="0" smtClean="0"/>
              <a:t>о познавању обољења по питању пулса</a:t>
            </a:r>
            <a:br>
              <a:rPr lang="ru-RU" dirty="0" smtClean="0"/>
            </a:br>
            <a:endParaRPr lang="en-US" dirty="0"/>
          </a:p>
        </p:txBody>
      </p:sp>
      <p:sp>
        <p:nvSpPr>
          <p:cNvPr id="3" name="Content Placeholder 2"/>
          <p:cNvSpPr>
            <a:spLocks noGrp="1"/>
          </p:cNvSpPr>
          <p:nvPr>
            <p:ph idx="1"/>
          </p:nvPr>
        </p:nvSpPr>
        <p:spPr/>
        <p:txBody>
          <a:bodyPr>
            <a:normAutofit/>
          </a:bodyPr>
          <a:lstStyle/>
          <a:p>
            <a:r>
              <a:rPr lang="ru-RU" dirty="0" smtClean="0"/>
              <a:t>Овај </a:t>
            </a:r>
            <a:r>
              <a:rPr lang="ru-RU" dirty="0" smtClean="0"/>
              <a:t>спис налази се од 1–8 и 132–137 листа. После краћег увода о значају познавања пулса за дијагностику интерних обољења прелази се на излагање саме материје. Садржина овога списа била би следећа: после краћег предговора из физиологије крвотока, даје се објашњење механизма струјања крви у крвним судовима и указује на значај пулса за дијагностику неких обољења. Затим се дају упутства за пипање пулса. Из овог поглавља јасно се види колики се значај придаје променама пулса за оцењивање функционалне способности срца.</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Ово је научни спис и из самог његовог садржаја види се да је он био намењен лекару. Када се боље проучи његов састав добија се утисак да се он састоји из два дела. Први би био више теоретске природе, док други има практични карактер. У првом делу описује се функција крвног система и у њему се писац од аутора највише позива на Хипократа, док се у другом говори о дијагностици и терапији. У последњем делу састављач Хиландарског кодекса указује не само на учење Галена већ и на његов спис пулсу</a:t>
            </a:r>
            <a:endParaRPr lang="en-US" dirty="0"/>
          </a:p>
        </p:txBody>
      </p:sp>
      <p:sp>
        <p:nvSpPr>
          <p:cNvPr id="4" name="Title 1"/>
          <p:cNvSpPr>
            <a:spLocks noGrp="1"/>
          </p:cNvSpPr>
          <p:nvPr>
            <p:ph type="title"/>
          </p:nvPr>
        </p:nvSpPr>
        <p:spPr/>
        <p:txBody>
          <a:bodyPr>
            <a:normAutofit fontScale="90000"/>
          </a:bodyPr>
          <a:lstStyle/>
          <a:p>
            <a:r>
              <a:rPr lang="sr-Latn-RS" dirty="0" smtClean="0"/>
              <a:t/>
            </a:r>
            <a:br>
              <a:rPr lang="sr-Latn-RS" dirty="0" smtClean="0"/>
            </a:br>
            <a:r>
              <a:rPr lang="ru-RU" dirty="0" smtClean="0"/>
              <a:t>Спис </a:t>
            </a:r>
            <a:r>
              <a:rPr lang="ru-RU" dirty="0" smtClean="0"/>
              <a:t>о познавању обољења по питању пулса</a:t>
            </a:r>
            <a:br>
              <a:rPr lang="ru-RU"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Спис о познавању обољења по питању пулса</a:t>
            </a:r>
            <a:endParaRPr lang="en-US" dirty="0"/>
          </a:p>
        </p:txBody>
      </p:sp>
      <p:sp>
        <p:nvSpPr>
          <p:cNvPr id="3" name="Content Placeholder 2"/>
          <p:cNvSpPr>
            <a:spLocks noGrp="1"/>
          </p:cNvSpPr>
          <p:nvPr>
            <p:ph idx="1"/>
          </p:nvPr>
        </p:nvSpPr>
        <p:spPr/>
        <p:txBody>
          <a:bodyPr>
            <a:normAutofit lnSpcReduction="10000"/>
          </a:bodyPr>
          <a:lstStyle/>
          <a:p>
            <a:pPr algn="just"/>
            <a:r>
              <a:rPr lang="ru-RU" dirty="0" smtClean="0"/>
              <a:t>Према Дишгроберу и Шовију(1958), до појаве Харвеја итд. и најновијих открића у вези са крвотоком, наука о пулсу била је изграђена на Галеновим списима. Према томе, ако се полази од последње чињенице, саме материје која је потпуно у складу са учењем Галена, као и од указивања самог састављача Хиландарског кодекса, онда се може сматрати да је овај спис написан по Галеновим списима. Што се тиче латинских израза које он садржи, они су могли да доспеју преко латинизираног превода некога од споменутих Галенових списа или пак списа који су садржавали његово учење. </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218</TotalTime>
  <Words>2045</Words>
  <Application>Microsoft Office PowerPoint</Application>
  <PresentationFormat>Custom</PresentationFormat>
  <Paragraphs>93</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Organic</vt:lpstr>
      <vt:lpstr>Хиландарски медицински кодекс</vt:lpstr>
      <vt:lpstr>Slide 2</vt:lpstr>
      <vt:lpstr>Slide 3</vt:lpstr>
      <vt:lpstr>Slide 4</vt:lpstr>
      <vt:lpstr>Slide 5</vt:lpstr>
      <vt:lpstr>Slide 6</vt:lpstr>
      <vt:lpstr>Спис о познавању обољења по питању пулса </vt:lpstr>
      <vt:lpstr> Спис о познавању обољења по питању пулса </vt:lpstr>
      <vt:lpstr>Спис о познавању обољења по питању пулса</vt:lpstr>
      <vt:lpstr>Спис о познавању обољења по питању пулса</vt:lpstr>
      <vt:lpstr>Фармаколошки спис</vt:lpstr>
      <vt:lpstr>Фармаколошки спис</vt:lpstr>
      <vt:lpstr>Фармаколошки спис</vt:lpstr>
      <vt:lpstr>Фармаколошки спис</vt:lpstr>
      <vt:lpstr>Фармаколошки спис</vt:lpstr>
      <vt:lpstr>Фармаколошки спис</vt:lpstr>
      <vt:lpstr>Спис о отровима</vt:lpstr>
      <vt:lpstr>Спис о заразним болестима</vt:lpstr>
      <vt:lpstr>Спис о заразним болестима</vt:lpstr>
      <vt:lpstr>Спис о заразним болестима</vt:lpstr>
      <vt:lpstr>Спис о заразним болестима</vt:lpstr>
      <vt:lpstr>Спис о заразним болестима</vt:lpstr>
      <vt:lpstr>Спис о заразним болестима</vt:lpstr>
      <vt:lpstr>Спис о утврђивању болести помоћу мокраће (уроскопији)</vt:lpstr>
      <vt:lpstr>Спис о маларији</vt:lpstr>
      <vt:lpstr>Списи о припремању лекова</vt:lpstr>
      <vt:lpstr>Спис о обољењу каузос (пегавом тифусу?)</vt:lpstr>
      <vt:lpstr>Спис о акутним огњицама</vt:lpstr>
      <vt:lpstr>Спис о пуштању крви</vt:lpstr>
      <vt:lpstr>Спис о цревним инфективним обољењима</vt:lpstr>
      <vt:lpstr>Практична медицина</vt:lpstr>
      <vt:lpstr>Спис о лекарској етици</vt:lpstr>
      <vt:lpstr>Спис о лекарској етици</vt:lpstr>
      <vt:lpstr>Спис о лекарској етици</vt:lpstr>
      <vt:lpstr>Спис о лекарској етици</vt:lpstr>
      <vt:lpstr>Значај Кодекса</vt:lpstr>
      <vt:lpstr>Значај Кодекса</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31</cp:revision>
  <dcterms:created xsi:type="dcterms:W3CDTF">2023-09-13T10:25:46Z</dcterms:created>
  <dcterms:modified xsi:type="dcterms:W3CDTF">2023-12-10T18:11:57Z</dcterms:modified>
</cp:coreProperties>
</file>